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82" r:id="rId8"/>
    <p:sldId id="261" r:id="rId9"/>
    <p:sldId id="283" r:id="rId10"/>
    <p:sldId id="284" r:id="rId11"/>
    <p:sldId id="262" r:id="rId12"/>
    <p:sldId id="285" r:id="rId13"/>
    <p:sldId id="269" r:id="rId14"/>
    <p:sldId id="286" r:id="rId15"/>
    <p:sldId id="263" r:id="rId16"/>
    <p:sldId id="264" r:id="rId17"/>
    <p:sldId id="265" r:id="rId18"/>
    <p:sldId id="267" r:id="rId19"/>
    <p:sldId id="268" r:id="rId20"/>
    <p:sldId id="270" r:id="rId21"/>
    <p:sldId id="271" r:id="rId22"/>
    <p:sldId id="272" r:id="rId23"/>
    <p:sldId id="275" r:id="rId24"/>
    <p:sldId id="274" r:id="rId25"/>
    <p:sldId id="276" r:id="rId26"/>
    <p:sldId id="277" r:id="rId27"/>
    <p:sldId id="278" r:id="rId28"/>
    <p:sldId id="281" r:id="rId29"/>
    <p:sldId id="279" r:id="rId30"/>
    <p:sldId id="280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871B903-070D-4B21-AF1F-60414EBFC266}" type="datetimeFigureOut">
              <a:rPr lang="en-US" smtClean="0"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81CAAFCB-A7AF-4620-BE5D-C5A85744D02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eorgiaseaturtlecenter.org/our-patients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iclt.net/sn/resa/recl_classlist.aspx?ClientCode=garesa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spaces.com/user/my/kthompson29" TargetMode="External"/><Relationship Id="rId2" Type="http://schemas.openxmlformats.org/officeDocument/2006/relationships/hyperlink" Target="http://www.claco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Science and Literacy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en-US" dirty="0" smtClean="0"/>
              <a:t>How to include all of the information with very little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662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500" dirty="0" smtClean="0"/>
              <a:t>Inquiry-Based Science</a:t>
            </a:r>
          </a:p>
          <a:p>
            <a:pPr algn="ctr"/>
            <a:endParaRPr lang="en-US" sz="3500" dirty="0"/>
          </a:p>
          <a:p>
            <a:pPr algn="ctr"/>
            <a:r>
              <a:rPr lang="en-US" sz="3500" dirty="0" smtClean="0"/>
              <a:t>vs.</a:t>
            </a:r>
          </a:p>
          <a:p>
            <a:pPr algn="ctr"/>
            <a:endParaRPr lang="en-US" sz="3500" dirty="0"/>
          </a:p>
          <a:p>
            <a:pPr algn="ctr"/>
            <a:r>
              <a:rPr lang="en-US" sz="3500" dirty="0" smtClean="0"/>
              <a:t>Engineering Science</a:t>
            </a: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1882391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Save the sea turtles!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Let’s talk about the Literacy piece first…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How does this connect to writing, math and possibly social studies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Why is this important to real-life instruction?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How can I help  students make connections that have no background experiences or prior knowledge of this content material?</a:t>
            </a:r>
          </a:p>
        </p:txBody>
      </p:sp>
    </p:spTree>
    <p:extLst>
      <p:ext uri="{BB962C8B-B14F-4D97-AF65-F5344CB8AC3E}">
        <p14:creationId xmlns:p14="http://schemas.microsoft.com/office/powerpoint/2010/main" val="1956727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Engineering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teacher as the instructor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teacher as  the Leader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teacher as the facilitator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Allowing the students to take ownership of their own learning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Problem solving, thinking outside of the box,  critical thinking, and application of science content.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868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Design Process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371600"/>
            <a:ext cx="3809999" cy="4795344"/>
          </a:xfrm>
        </p:spPr>
      </p:pic>
    </p:spTree>
    <p:extLst>
      <p:ext uri="{BB962C8B-B14F-4D97-AF65-F5344CB8AC3E}">
        <p14:creationId xmlns:p14="http://schemas.microsoft.com/office/powerpoint/2010/main" val="210856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Engineering Design Brief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What is the importance of having a design brief?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Restrictions/Constraints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smtClean="0"/>
              <a:t>Blue Print</a:t>
            </a:r>
          </a:p>
        </p:txBody>
      </p:sp>
    </p:spTree>
    <p:extLst>
      <p:ext uri="{BB962C8B-B14F-4D97-AF65-F5344CB8AC3E}">
        <p14:creationId xmlns:p14="http://schemas.microsoft.com/office/powerpoint/2010/main" val="389458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64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Making Connections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800" dirty="0" smtClean="0">
              <a:hlinkClick r:id="rId2"/>
            </a:endParaRPr>
          </a:p>
          <a:p>
            <a:endParaRPr lang="en-US" sz="2800" dirty="0">
              <a:hlinkClick r:id="rId2"/>
            </a:endParaRPr>
          </a:p>
          <a:p>
            <a:endParaRPr lang="en-US" sz="2800" dirty="0" smtClean="0">
              <a:hlinkClick r:id="rId2"/>
            </a:endParaRPr>
          </a:p>
          <a:p>
            <a:endParaRPr lang="en-US" sz="2800" dirty="0">
              <a:hlinkClick r:id="rId2"/>
            </a:endParaRPr>
          </a:p>
          <a:p>
            <a:pPr algn="ctr"/>
            <a:r>
              <a:rPr lang="en-US" sz="2800" dirty="0" smtClean="0">
                <a:hlinkClick r:id="rId2"/>
              </a:rPr>
              <a:t>http://www.georgiaseaturtlecenter.org/our-patients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6096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Turtle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00628"/>
            <a:ext cx="7962900" cy="423337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Turtle Activity #1</a:t>
            </a:r>
          </a:p>
          <a:p>
            <a:r>
              <a:rPr lang="en-US" dirty="0" smtClean="0"/>
              <a:t>Turtle Engineering Activity</a:t>
            </a:r>
          </a:p>
          <a:p>
            <a:endParaRPr lang="en-US" sz="2000" dirty="0"/>
          </a:p>
          <a:p>
            <a:pPr>
              <a:buAutoNum type="arabicPeriod"/>
            </a:pPr>
            <a:r>
              <a:rPr lang="en-US" sz="2000" dirty="0" smtClean="0"/>
              <a:t>I can use the engineering design process to create a way to keep sea turtles safe.</a:t>
            </a:r>
          </a:p>
          <a:p>
            <a:pPr>
              <a:buAutoNum type="arabicPeriod"/>
            </a:pPr>
            <a:r>
              <a:rPr lang="en-US" sz="2000" dirty="0" smtClean="0"/>
              <a:t>I can use the engineering design brief to help  guide me through the design process.</a:t>
            </a:r>
          </a:p>
          <a:p>
            <a:pPr>
              <a:buAutoNum type="arabicPeriod"/>
            </a:pPr>
            <a:r>
              <a:rPr lang="en-US" sz="2000" dirty="0" smtClean="0"/>
              <a:t>I can use research to help me solve this problem.</a:t>
            </a:r>
          </a:p>
          <a:p>
            <a:pPr>
              <a:buAutoNum type="arabicPeriod"/>
            </a:pPr>
            <a:r>
              <a:rPr lang="en-US" sz="2000" dirty="0" smtClean="0"/>
              <a:t>I can use $50.00 to buy the materials and tools that I need for my project.</a:t>
            </a:r>
          </a:p>
          <a:p>
            <a:pPr>
              <a:buAutoNum type="arabicPeriod"/>
            </a:pPr>
            <a:r>
              <a:rPr lang="en-US" sz="2000" dirty="0" smtClean="0"/>
              <a:t>I can explain the results of my engineering activity, including the changes that need to be made in order to improve my solution.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406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Discussion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sz="2400" dirty="0"/>
          </a:p>
          <a:p>
            <a:pPr algn="ctr"/>
            <a:r>
              <a:rPr lang="en-US" sz="2400" dirty="0" smtClean="0"/>
              <a:t>Talk with your group about how you could incorporate this lesson into your school year.</a:t>
            </a:r>
            <a:endParaRPr lang="en-US" sz="2400" dirty="0"/>
          </a:p>
        </p:txBody>
      </p:sp>
      <p:pic>
        <p:nvPicPr>
          <p:cNvPr id="2050" name="Picture 2" descr="C:\Users\kthompson\AppData\Local\Microsoft\Windows\Temporary Internet Files\Content.IE5\TJW5G2RL\MC9001743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124200"/>
            <a:ext cx="1819656" cy="1560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68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Hurricane Katrina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Let’s talk about how current events can help us make connections with science and help students with the application piece to science.</a:t>
            </a:r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Where can we find math, writing and social studies in lessons such as this one?</a:t>
            </a:r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Where does this fit in with the economy?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64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Educators:  Why do we do what we do?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sz="2800" dirty="0" smtClean="0"/>
              <a:t>Baltimore Ravens or San Francisco 49ers</a:t>
            </a:r>
          </a:p>
          <a:p>
            <a:pPr algn="ctr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634221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Literacy Piece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The importance of literacy connections</a:t>
            </a:r>
          </a:p>
          <a:p>
            <a:pPr marL="0" indent="0"/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How can we make connections with writing , social studies and math?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What is the importance of using a variety of texts?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How can I differentiate for different levels of readers?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72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 can Statements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7863840" cy="4233372"/>
          </a:xfrm>
        </p:spPr>
        <p:txBody>
          <a:bodyPr>
            <a:normAutofit fontScale="25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en-US" sz="7400" dirty="0" smtClean="0"/>
              <a:t>I can share with a friend about how hurricanes occur.</a:t>
            </a:r>
          </a:p>
          <a:p>
            <a:pPr>
              <a:buFont typeface="Arial" pitchFamily="34" charset="0"/>
              <a:buChar char="•"/>
            </a:pPr>
            <a:endParaRPr lang="en-US" sz="7400" dirty="0"/>
          </a:p>
          <a:p>
            <a:pPr>
              <a:buFont typeface="Arial" pitchFamily="34" charset="0"/>
              <a:buChar char="•"/>
            </a:pPr>
            <a:r>
              <a:rPr lang="en-US" sz="7400" dirty="0" smtClean="0"/>
              <a:t>I can share with a friend what a levee is an d how it helps save cities and towns during  hurricanes.</a:t>
            </a:r>
          </a:p>
          <a:p>
            <a:pPr>
              <a:buFont typeface="Arial" pitchFamily="34" charset="0"/>
              <a:buChar char="•"/>
            </a:pPr>
            <a:endParaRPr lang="en-US" sz="7400" dirty="0"/>
          </a:p>
          <a:p>
            <a:pPr>
              <a:buFont typeface="Arial" pitchFamily="34" charset="0"/>
              <a:buChar char="•"/>
            </a:pPr>
            <a:r>
              <a:rPr lang="en-US" sz="7400" dirty="0" smtClean="0"/>
              <a:t>I can use the design process to create a successful levee to protect our city from a hurricane.</a:t>
            </a:r>
          </a:p>
          <a:p>
            <a:pPr>
              <a:buFont typeface="Arial" pitchFamily="34" charset="0"/>
              <a:buChar char="•"/>
            </a:pPr>
            <a:endParaRPr lang="en-US" sz="7400" dirty="0" smtClean="0"/>
          </a:p>
          <a:p>
            <a:pPr>
              <a:buFont typeface="Arial" pitchFamily="34" charset="0"/>
              <a:buChar char="•"/>
            </a:pPr>
            <a:r>
              <a:rPr lang="en-US" sz="7400" dirty="0" smtClean="0"/>
              <a:t>I can create a design brief to help guide me through the design process and create a successful levee.</a:t>
            </a:r>
          </a:p>
          <a:p>
            <a:pPr>
              <a:buFont typeface="Arial" pitchFamily="34" charset="0"/>
              <a:buChar char="•"/>
            </a:pPr>
            <a:endParaRPr lang="en-US" sz="7400" dirty="0" smtClean="0"/>
          </a:p>
          <a:p>
            <a:pPr>
              <a:buFont typeface="Arial" pitchFamily="34" charset="0"/>
              <a:buChar char="•"/>
            </a:pPr>
            <a:r>
              <a:rPr lang="en-US" sz="7400" dirty="0" smtClean="0"/>
              <a:t>I can explain to a friend how a levee works and what happens if a levee fails.</a:t>
            </a:r>
          </a:p>
          <a:p>
            <a:pPr>
              <a:buFont typeface="Arial" pitchFamily="34" charset="0"/>
              <a:buChar char="•"/>
            </a:pPr>
            <a:r>
              <a:rPr lang="en-US" sz="7400" dirty="0" smtClean="0"/>
              <a:t>I can use $50 to create my levee system.</a:t>
            </a:r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44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4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How can I use this activity, parts of this activity, or ideas from this activity for my class?</a:t>
            </a:r>
          </a:p>
          <a:p>
            <a:pPr marL="0" indent="0"/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What life lessons does this activity teach?</a:t>
            </a:r>
          </a:p>
          <a:p>
            <a:pPr>
              <a:buFont typeface="Arial" pitchFamily="34" charset="0"/>
              <a:buChar char="•"/>
            </a:pPr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What experience or prior knowledge would my students need to know in order to do this assignment?</a:t>
            </a:r>
          </a:p>
          <a:p>
            <a:pPr marL="0" indent="0"/>
            <a:endParaRPr lang="en-US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How could understanding an activity such as this one</a:t>
            </a:r>
          </a:p>
          <a:p>
            <a:pPr marL="0" indent="0"/>
            <a:r>
              <a:rPr lang="en-US" sz="2400" dirty="0"/>
              <a:t> </a:t>
            </a:r>
            <a:r>
              <a:rPr lang="en-US" sz="2400" dirty="0" smtClean="0"/>
              <a:t>      help students understand the economy?</a:t>
            </a:r>
            <a:endParaRPr lang="en-US" sz="2400" dirty="0"/>
          </a:p>
        </p:txBody>
      </p:sp>
      <p:pic>
        <p:nvPicPr>
          <p:cNvPr id="3074" name="Picture 2" descr="C:\Users\kthompson\AppData\Local\Microsoft\Windows\Temporary Internet Files\Content.IE5\TJW5G2RL\MC9001743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886200"/>
            <a:ext cx="1819656" cy="1560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27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Oil Spill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Literacy  Part</a:t>
            </a:r>
          </a:p>
          <a:p>
            <a:pPr>
              <a:buFont typeface="Arial" pitchFamily="34" charset="0"/>
              <a:buChar char="•"/>
            </a:pPr>
            <a:endParaRPr lang="en-US" sz="2800" dirty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How can writing, math and social studies fit in this assignment?</a:t>
            </a:r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 marL="0" inden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39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oil spill gulf of mexico 2010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6800" y="934944"/>
            <a:ext cx="7239000" cy="5923056"/>
          </a:xfrm>
        </p:spPr>
      </p:pic>
    </p:spTree>
    <p:extLst>
      <p:ext uri="{BB962C8B-B14F-4D97-AF65-F5344CB8AC3E}">
        <p14:creationId xmlns:p14="http://schemas.microsoft.com/office/powerpoint/2010/main" val="34410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Science and Social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31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Oil Spill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I can explain how an oil spill occurs.</a:t>
            </a:r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I can explain how an oil spill effects the lives of animals.</a:t>
            </a:r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I can explain how hard it is to clean up an oil spill.</a:t>
            </a:r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I can explain why oil and water do not mix.</a:t>
            </a:r>
          </a:p>
          <a:p>
            <a:pPr>
              <a:buFont typeface="Arial" pitchFamily="34" charset="0"/>
              <a:buChar char="•"/>
            </a:pP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I can explain why oil floats to the top.</a:t>
            </a:r>
          </a:p>
        </p:txBody>
      </p:sp>
    </p:spTree>
    <p:extLst>
      <p:ext uri="{BB962C8B-B14F-4D97-AF65-F5344CB8AC3E}">
        <p14:creationId xmlns:p14="http://schemas.microsoft.com/office/powerpoint/2010/main" val="3901725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How do activities such as this one show applied science an d math?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What is the importance of applied science and math?</a:t>
            </a:r>
            <a:endParaRPr lang="en-US" sz="2400" dirty="0"/>
          </a:p>
        </p:txBody>
      </p:sp>
      <p:pic>
        <p:nvPicPr>
          <p:cNvPr id="4098" name="Picture 2" descr="C:\Users\kthompson\AppData\Local\Microsoft\Windows\Temporary Internet Files\Content.IE5\TJW5G2RL\MC90017435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819400"/>
            <a:ext cx="1819656" cy="1560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55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Gingerbread 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91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 you know who this is?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219200"/>
            <a:ext cx="4445000" cy="3200400"/>
          </a:xfrm>
        </p:spPr>
      </p:pic>
    </p:spTree>
    <p:extLst>
      <p:ext uri="{BB962C8B-B14F-4D97-AF65-F5344CB8AC3E}">
        <p14:creationId xmlns:p14="http://schemas.microsoft.com/office/powerpoint/2010/main" val="29686796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Gingerbread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Activity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 can create a way for the gingerbread man to go swimming without getting wet.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 can use $25 to create the swimsuit for the gingerbread man.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 explain how water can get through certain materials and how certain materials keep things from getting wet.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I can apply this activity to something in real life.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39072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780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algn="ctr"/>
            <a:r>
              <a:rPr lang="en-US" sz="3200" dirty="0" smtClean="0"/>
              <a:t>What can I do to impact the life of a child?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338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Change Jobs For Each Assignment We Do!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6075781"/>
              </p:ext>
            </p:extLst>
          </p:nvPr>
        </p:nvGraphicFramePr>
        <p:xfrm>
          <a:off x="914401" y="1100138"/>
          <a:ext cx="6869412" cy="4005262"/>
        </p:xfrm>
        <a:graphic>
          <a:graphicData uri="http://schemas.openxmlformats.org/drawingml/2006/table">
            <a:tbl>
              <a:tblPr/>
              <a:tblGrid>
                <a:gridCol w="6869412"/>
              </a:tblGrid>
              <a:tr h="4005262">
                <a:tc>
                  <a:txBody>
                    <a:bodyPr/>
                    <a:lstStyle/>
                    <a:p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Rockwell"/>
                        </a:rPr>
                        <a:t>Dear Scientists, </a:t>
                      </a:r>
                      <a:endParaRPr lang="en-US" sz="1500" dirty="0">
                        <a:effectLst/>
                      </a:endParaRPr>
                    </a:p>
                    <a:p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Rockwell"/>
                        </a:rPr>
                        <a:t>You will each have a special job during our STEM lesson today. Please match the color of your card with your job! You cannot switch jobs with a friend. Remember, as a scientist, you must all the different parts of your career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Rockwell"/>
                        </a:rPr>
                        <a:t>!</a:t>
                      </a:r>
                    </a:p>
                    <a:p>
                      <a:endParaRPr lang="en-US" sz="1500" dirty="0">
                        <a:effectLst/>
                      </a:endParaRPr>
                    </a:p>
                    <a:p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Rockwell"/>
                        </a:rPr>
                        <a:t>Red - Captain: The captain is in charge of reporting all of the final decisions of your group to the Head Scientist (your teacher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Rockwell"/>
                        </a:rPr>
                        <a:t>)</a:t>
                      </a:r>
                    </a:p>
                    <a:p>
                      <a:endParaRPr lang="en-US" sz="1500" dirty="0">
                        <a:effectLst/>
                      </a:endParaRPr>
                    </a:p>
                    <a:p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Rockwell"/>
                        </a:rPr>
                        <a:t>Blue - Writer: The writer will do all of the writing in the group, even if it is on the board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Rockwell"/>
                        </a:rPr>
                        <a:t>.</a:t>
                      </a:r>
                    </a:p>
                    <a:p>
                      <a:endParaRPr lang="en-US" sz="1500" dirty="0">
                        <a:effectLst/>
                      </a:endParaRPr>
                    </a:p>
                    <a:p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Rockwell"/>
                        </a:rPr>
                        <a:t>Orange - Researcher: Will be able to go to the computers and research any information needed to help your group successfully complete the tasks.</a:t>
                      </a:r>
                      <a:endParaRPr lang="en-US" sz="1500" dirty="0">
                        <a:effectLst/>
                      </a:endParaRPr>
                    </a:p>
                    <a:p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Rockwell"/>
                        </a:rPr>
                        <a:t>Yellow - Inquirer - If your group has any questions about any of the tasks, the Inquirer has permission to ask the Head Scientist (your teacher).</a:t>
                      </a:r>
                      <a:endParaRPr lang="en-US" sz="1500" dirty="0">
                        <a:effectLst/>
                      </a:endParaRPr>
                    </a:p>
                  </a:txBody>
                  <a:tcPr marL="77822" marR="77822" marT="38911" marB="3891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290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r>
              <a:rPr lang="en-US" sz="3200" dirty="0" smtClean="0"/>
              <a:t>Upcoming RESA Events</a:t>
            </a:r>
          </a:p>
          <a:p>
            <a:pPr algn="ctr"/>
            <a:endParaRPr lang="en-US" sz="2000" dirty="0"/>
          </a:p>
          <a:p>
            <a:pPr algn="ctr"/>
            <a:r>
              <a:rPr lang="en-US" sz="2000" dirty="0" smtClean="0">
                <a:hlinkClick r:id="rId2"/>
              </a:rPr>
              <a:t>http://www.ciclt.net/sn/resa/recl_classlist.aspx?ClientCode=garesa</a:t>
            </a:r>
            <a:endParaRPr lang="en-US" sz="2000" dirty="0" smtClean="0"/>
          </a:p>
          <a:p>
            <a:pPr algn="ctr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160133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/>
          </a:p>
          <a:p>
            <a:pPr algn="ctr"/>
            <a:r>
              <a:rPr lang="en-US" sz="3600" dirty="0" smtClean="0">
                <a:hlinkClick r:id="rId2"/>
              </a:rPr>
              <a:t>http://www.claco.com/</a:t>
            </a:r>
            <a:endParaRPr lang="en-US" sz="3600" dirty="0" smtClean="0"/>
          </a:p>
          <a:p>
            <a:pPr algn="ctr"/>
            <a:endParaRPr lang="en-US" sz="3600" dirty="0"/>
          </a:p>
          <a:p>
            <a:pPr algn="ctr"/>
            <a:r>
              <a:rPr lang="en-US" sz="3600" dirty="0" smtClean="0">
                <a:hlinkClick r:id="rId3"/>
              </a:rPr>
              <a:t>http://www.wikispaces.com/user/my/kthompson29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4697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Inquiry-Based instruction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sz="2900" dirty="0" smtClean="0"/>
          </a:p>
          <a:p>
            <a:pPr>
              <a:buFont typeface="Arial" pitchFamily="34" charset="0"/>
              <a:buChar char="•"/>
            </a:pPr>
            <a:r>
              <a:rPr lang="en-US" sz="2900" dirty="0" smtClean="0"/>
              <a:t>OWL Chart </a:t>
            </a:r>
          </a:p>
          <a:p>
            <a:pPr>
              <a:buFont typeface="Arial" pitchFamily="34" charset="0"/>
              <a:buChar char="•"/>
            </a:pPr>
            <a:r>
              <a:rPr lang="en-US" sz="2900" dirty="0" smtClean="0"/>
              <a:t>Observed—Want to Know—Learned</a:t>
            </a:r>
          </a:p>
          <a:p>
            <a:pPr>
              <a:buFont typeface="Arial" pitchFamily="34" charset="0"/>
              <a:buChar char="•"/>
            </a:pPr>
            <a:r>
              <a:rPr lang="en-US" sz="2900" dirty="0" smtClean="0"/>
              <a:t>Hook them to get them interested</a:t>
            </a:r>
          </a:p>
          <a:p>
            <a:pPr>
              <a:buFont typeface="Arial" pitchFamily="34" charset="0"/>
              <a:buChar char="•"/>
            </a:pPr>
            <a:r>
              <a:rPr lang="en-US" sz="2900" dirty="0" smtClean="0"/>
              <a:t>Allow students to be in charge of their own learning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713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120</TotalTime>
  <Words>926</Words>
  <Application>Microsoft Office PowerPoint</Application>
  <PresentationFormat>On-screen Show (4:3)</PresentationFormat>
  <Paragraphs>139</Paragraphs>
  <Slides>30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Angles</vt:lpstr>
      <vt:lpstr>Science and Literacy</vt:lpstr>
      <vt:lpstr>Educators:  Why do we do what we do?</vt:lpstr>
      <vt:lpstr>Do you know who this is?</vt:lpstr>
      <vt:lpstr>PowerPoint Presentation</vt:lpstr>
      <vt:lpstr>PowerPoint Presentation</vt:lpstr>
      <vt:lpstr>Change Jobs For Each Assignment We Do!</vt:lpstr>
      <vt:lpstr>PowerPoint Presentation</vt:lpstr>
      <vt:lpstr>Resources</vt:lpstr>
      <vt:lpstr>Inquiry-Based instruction </vt:lpstr>
      <vt:lpstr>PowerPoint Presentation</vt:lpstr>
      <vt:lpstr>Save the sea turtles!</vt:lpstr>
      <vt:lpstr>Engineering</vt:lpstr>
      <vt:lpstr>The Design Process</vt:lpstr>
      <vt:lpstr>Engineering Design Brief</vt:lpstr>
      <vt:lpstr>PowerPoint Presentation</vt:lpstr>
      <vt:lpstr>Making Connections</vt:lpstr>
      <vt:lpstr>Turtle Activities</vt:lpstr>
      <vt:lpstr>Discussion Time</vt:lpstr>
      <vt:lpstr>Hurricane Katrina</vt:lpstr>
      <vt:lpstr>The Literacy Piece</vt:lpstr>
      <vt:lpstr>I can Statements</vt:lpstr>
      <vt:lpstr>PowerPoint Presentation</vt:lpstr>
      <vt:lpstr>Discussion</vt:lpstr>
      <vt:lpstr>Oil Spill </vt:lpstr>
      <vt:lpstr>PowerPoint Presentation</vt:lpstr>
      <vt:lpstr>Connecting Science and Social Studies</vt:lpstr>
      <vt:lpstr>Oil Spill Activity</vt:lpstr>
      <vt:lpstr>Discussion</vt:lpstr>
      <vt:lpstr>The Gingerbread Man</vt:lpstr>
      <vt:lpstr>Gingerbread assignment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Science and Literacy</dc:title>
  <dc:creator>Katie Thompson</dc:creator>
  <cp:lastModifiedBy>Katie Thompson</cp:lastModifiedBy>
  <cp:revision>20</cp:revision>
  <dcterms:created xsi:type="dcterms:W3CDTF">2013-01-26T18:20:08Z</dcterms:created>
  <dcterms:modified xsi:type="dcterms:W3CDTF">2013-01-30T17:53:05Z</dcterms:modified>
</cp:coreProperties>
</file>